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notesSlides/_rels/notesSlide4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_rels/presentation.xml.rels" ContentType="application/vnd.openxmlformats-package.relationships+xml"/>
  <Override PartName="/ppt/media/image15.png" ContentType="image/png"/>
  <Override PartName="/ppt/media/image13.png" ContentType="image/png"/>
  <Override PartName="/ppt/media/hdphoto2.wdp" ContentType="image/vnd.ms-photo"/>
  <Override PartName="/ppt/media/image14.png" ContentType="image/png"/>
  <Override PartName="/ppt/media/hdphoto3.wdp" ContentType="image/vnd.ms-photo"/>
  <Override PartName="/ppt/media/image10.jpeg" ContentType="image/jpeg"/>
  <Override PartName="/ppt/media/image19.png" ContentType="image/png"/>
  <Override PartName="/ppt/media/image12.jpeg" ContentType="image/jpeg"/>
  <Override PartName="/ppt/media/image9.png" ContentType="image/png"/>
  <Override PartName="/ppt/media/image3.jpeg" ContentType="image/jpeg"/>
  <Override PartName="/ppt/media/image1.png" ContentType="image/png"/>
  <Override PartName="/ppt/media/image22.jpeg" ContentType="image/jpeg"/>
  <Override PartName="/ppt/media/image26.png" ContentType="image/png"/>
  <Override PartName="/ppt/media/image21.png" ContentType="image/png"/>
  <Override PartName="/ppt/media/image6.png" ContentType="image/png"/>
  <Override PartName="/ppt/media/image23.png" ContentType="image/png"/>
  <Override PartName="/ppt/media/image8.png" ContentType="image/png"/>
  <Override PartName="/ppt/media/image7.png" ContentType="image/png"/>
  <Override PartName="/ppt/media/image27.png" ContentType="image/png"/>
  <Override PartName="/ppt/media/image29.png" ContentType="image/png"/>
  <Override PartName="/ppt/media/image24.jpeg" ContentType="image/jpeg"/>
  <Override PartName="/ppt/media/image25.png" ContentType="image/png"/>
  <Override PartName="/ppt/media/image16.jpeg" ContentType="image/jpeg"/>
  <Override PartName="/ppt/media/image18.png" ContentType="image/png"/>
  <Override PartName="/ppt/media/image5.png" ContentType="image/png"/>
  <Override PartName="/ppt/media/image20.png" ContentType="image/png"/>
  <Override PartName="/ppt/media/image2.png" ContentType="image/png"/>
  <Override PartName="/ppt/media/image4.png" ContentType="image/png"/>
  <Override PartName="/ppt/media/image11.jpeg" ContentType="image/jpeg"/>
  <Override PartName="/ppt/media/image28.jpeg" ContentType="image/jpeg"/>
  <Override PartName="/ppt/media/hdphoto1.wdp" ContentType="image/vnd.ms-photo"/>
  <Override PartName="/ppt/media/image17.png" ContentType="image/png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26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22.xml.rels" ContentType="application/vnd.openxmlformats-package.relationships+xml"/>
  <Override PartName="/ppt/slides/_rels/slide30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13.xml.rels" ContentType="application/vnd.openxmlformats-package.relationships+xml"/>
  <Override PartName="/ppt/slides/_rels/slide5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19.xml.rels" ContentType="application/vnd.openxmlformats-package.relationships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presentation.xml" ContentType="application/vnd.openxmlformats-officedocument.presentationml.presentation.main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12192000" cy="6858000"/>
  <p:notesSz cx="6858000" cy="9947275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BE987252-7F33-43BE-9907-5D2D61ED76E7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sldImg"/>
          </p:nvPr>
        </p:nvSpPr>
        <p:spPr>
          <a:xfrm>
            <a:off x="444600" y="1243080"/>
            <a:ext cx="5966640" cy="3355200"/>
          </a:xfrm>
          <a:prstGeom prst="rect">
            <a:avLst/>
          </a:prstGeom>
        </p:spPr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85800" y="4788000"/>
            <a:ext cx="5484240" cy="3914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58" name="CustomShape 3"/>
          <p:cNvSpPr/>
          <p:nvPr/>
        </p:nvSpPr>
        <p:spPr>
          <a:xfrm>
            <a:off x="3884760" y="9448920"/>
            <a:ext cx="2969640" cy="49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19F92F71-78A2-4065-8347-01E60C62AF5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ldImg"/>
          </p:nvPr>
        </p:nvSpPr>
        <p:spPr>
          <a:xfrm>
            <a:off x="444600" y="1243080"/>
            <a:ext cx="5966640" cy="3355200"/>
          </a:xfrm>
          <a:prstGeom prst="rect">
            <a:avLst/>
          </a:prstGeom>
        </p:spPr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85800" y="4788000"/>
            <a:ext cx="5484240" cy="3914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64" name="CustomShape 3"/>
          <p:cNvSpPr/>
          <p:nvPr/>
        </p:nvSpPr>
        <p:spPr>
          <a:xfrm>
            <a:off x="3884760" y="9448920"/>
            <a:ext cx="2969640" cy="49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DC83FA0-6869-447E-8129-F0D6A6ED4CE4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sldImg"/>
          </p:nvPr>
        </p:nvSpPr>
        <p:spPr>
          <a:xfrm>
            <a:off x="444600" y="1243080"/>
            <a:ext cx="5966640" cy="3355200"/>
          </a:xfrm>
          <a:prstGeom prst="rect">
            <a:avLst/>
          </a:prstGeom>
        </p:spPr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85800" y="4788000"/>
            <a:ext cx="5484240" cy="3914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61" name="CustomShape 3"/>
          <p:cNvSpPr/>
          <p:nvPr/>
        </p:nvSpPr>
        <p:spPr>
          <a:xfrm>
            <a:off x="3884760" y="9448920"/>
            <a:ext cx="2969640" cy="49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05A9433-E1D9-4362-BAA3-127408E132E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9cd4ff"/>
            </a:gs>
            <a:gs pos="100000">
              <a:srgbClr val="5bb9ff"/>
            </a:gs>
          </a:gsLst>
          <a:path path="circle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5105520"/>
            <a:ext cx="12191400" cy="175176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4dcf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" name="CustomShape 2"/>
          <p:cNvSpPr/>
          <p:nvPr/>
        </p:nvSpPr>
        <p:spPr>
          <a:xfrm>
            <a:off x="0" y="0"/>
            <a:ext cx="12191400" cy="5104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4dcf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3768480"/>
            <a:ext cx="12191400" cy="2285280"/>
          </a:xfrm>
          <a:prstGeom prst="rect">
            <a:avLst/>
          </a:prstGeom>
          <a:gradFill rotWithShape="0">
            <a:gsLst>
              <a:gs pos="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1600200"/>
            <a:ext cx="12191400" cy="51048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microsoft.com/office/2007/relationships/hdphoto" Target="../media/hdphoto1.wdp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microsoft.com/office/2007/relationships/hdphoto" Target="../media/hdphoto2.wdp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microsoft.com/office/2007/relationships/hdphoto" Target="../media/hdphoto3.wdp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9cd4ff"/>
            </a:gs>
            <a:gs pos="100000">
              <a:srgbClr val="5bb9ff"/>
            </a:gs>
          </a:gsLst>
          <a:path path="circle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930600" y="2412360"/>
            <a:ext cx="10513440" cy="230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43000"/>
          </a:bodyPr>
          <a:p>
            <a:pPr algn="ctr">
              <a:lnSpc>
                <a:spcPct val="100000"/>
              </a:lnSpc>
            </a:pPr>
            <a:br/>
            <a:r>
              <a:rPr b="1" lang="ru-RU" sz="4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«Основные способы мошенничеств, совершенных с применением информационно-коммуникационных технологий»</a:t>
            </a:r>
            <a:br/>
            <a:br/>
            <a:endParaRPr b="0" lang="ru-RU" sz="4200" spc="-1" strike="noStrike">
              <a:latin typeface="Arial"/>
            </a:endParaRPr>
          </a:p>
        </p:txBody>
      </p:sp>
      <p:pic>
        <p:nvPicPr>
          <p:cNvPr id="49" name="Объект 5" descr=""/>
          <p:cNvPicPr/>
          <p:nvPr/>
        </p:nvPicPr>
        <p:blipFill>
          <a:blip r:embed="rId1"/>
          <a:stretch/>
        </p:blipFill>
        <p:spPr>
          <a:xfrm>
            <a:off x="4244760" y="114480"/>
            <a:ext cx="3884760" cy="1807200"/>
          </a:xfrm>
          <a:prstGeom prst="rect">
            <a:avLst/>
          </a:prstGeom>
          <a:ln>
            <a:noFill/>
          </a:ln>
        </p:spPr>
      </p:pic>
      <p:sp>
        <p:nvSpPr>
          <p:cNvPr id="50" name="CustomShape 2"/>
          <p:cNvSpPr/>
          <p:nvPr/>
        </p:nvSpPr>
        <p:spPr>
          <a:xfrm>
            <a:off x="6706800" y="5885280"/>
            <a:ext cx="6093720" cy="94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МВД по Республике Бурятия</a:t>
            </a:r>
            <a:br/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330120" y="401760"/>
            <a:ext cx="10094400" cy="700920"/>
          </a:xfrm>
          <a:prstGeom prst="rect">
            <a:avLst/>
          </a:prstGeom>
          <a:gradFill rotWithShape="0">
            <a:gsLst>
              <a:gs pos="0">
                <a:srgbClr val="828282"/>
              </a:gs>
              <a:gs pos="100000">
                <a:srgbClr val="bababa"/>
              </a:gs>
            </a:gsLst>
            <a:lin ang="108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c00000"/>
                </a:solidFill>
                <a:latin typeface="Tinos"/>
                <a:ea typeface="DejaVu Sans"/>
              </a:rPr>
              <a:t>КАК РАСПОЗНАТЬ САЙТ ДВОЙНИК</a:t>
            </a:r>
            <a:br/>
            <a:endParaRPr b="0" lang="ru-RU" sz="2400" spc="-1" strike="noStrike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150840" y="1308240"/>
            <a:ext cx="5498640" cy="531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ПРИ ПРОВЕРКЕ ОБРАТИТЕ ВНИМАНИЕ НА ДОМЕН (ИМЯ) САЙТА:</a:t>
            </a:r>
            <a:endParaRPr b="0" lang="ru-RU" sz="19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19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Мошенники заменяют буквы символами – например, </a:t>
            </a:r>
            <a:r>
              <a:rPr b="1" lang="ru-RU" sz="1900" spc="-1" strike="noStrike">
                <a:solidFill>
                  <a:srgbClr val="000000"/>
                </a:solidFill>
                <a:latin typeface="Tinos"/>
                <a:ea typeface="DejaVu Sans"/>
              </a:rPr>
              <a:t>ЦИФРА 1</a:t>
            </a: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 вместо </a:t>
            </a:r>
            <a:r>
              <a:rPr b="1" lang="ru-RU" sz="1900" spc="-1" strike="noStrike">
                <a:solidFill>
                  <a:srgbClr val="000000"/>
                </a:solidFill>
                <a:latin typeface="Tinos"/>
                <a:ea typeface="DejaVu Sans"/>
              </a:rPr>
              <a:t>БУКВЫ «</a:t>
            </a:r>
            <a:r>
              <a:rPr b="1" lang="en-US" sz="1900" spc="-1" strike="noStrike">
                <a:solidFill>
                  <a:srgbClr val="000000"/>
                </a:solidFill>
                <a:latin typeface="Tinos"/>
                <a:ea typeface="DejaVu Sans"/>
              </a:rPr>
              <a:t>I</a:t>
            </a:r>
            <a:r>
              <a:rPr b="1" lang="ru-RU" sz="1900" spc="-1" strike="noStrike">
                <a:solidFill>
                  <a:srgbClr val="000000"/>
                </a:solidFill>
                <a:latin typeface="Tinos"/>
                <a:ea typeface="DejaVu Sans"/>
              </a:rPr>
              <a:t>»</a:t>
            </a: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 (</a:t>
            </a:r>
            <a:r>
              <a:rPr b="1" lang="en-US" sz="1900" spc="-1" strike="noStrike">
                <a:solidFill>
                  <a:srgbClr val="a50021"/>
                </a:solidFill>
                <a:latin typeface="Tinos"/>
                <a:ea typeface="DejaVu Sans"/>
              </a:rPr>
              <a:t>on</a:t>
            </a:r>
            <a:r>
              <a:rPr b="1" lang="en-US" sz="1900" spc="-1" strike="noStrike">
                <a:solidFill>
                  <a:srgbClr val="000000"/>
                </a:solidFill>
                <a:latin typeface="Tinos"/>
                <a:ea typeface="DejaVu Sans"/>
              </a:rPr>
              <a:t>L</a:t>
            </a:r>
            <a:r>
              <a:rPr b="1" lang="ru-RU" sz="1900" spc="-1" strike="noStrike">
                <a:solidFill>
                  <a:srgbClr val="000000"/>
                </a:solidFill>
                <a:latin typeface="Tinos"/>
                <a:ea typeface="DejaVu Sans"/>
              </a:rPr>
              <a:t>1</a:t>
            </a:r>
            <a:r>
              <a:rPr b="1" lang="en-US" sz="1900" spc="-1" strike="noStrike">
                <a:solidFill>
                  <a:srgbClr val="a50021"/>
                </a:solidFill>
                <a:latin typeface="Tinos"/>
                <a:ea typeface="DejaVu Sans"/>
              </a:rPr>
              <a:t>ne</a:t>
            </a: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 вместо </a:t>
            </a:r>
            <a:r>
              <a:rPr b="1" lang="en-US" sz="1900" spc="-1" strike="noStrike">
                <a:solidFill>
                  <a:srgbClr val="a50021"/>
                </a:solidFill>
                <a:latin typeface="Tinos"/>
                <a:ea typeface="DejaVu Sans"/>
              </a:rPr>
              <a:t>on</a:t>
            </a:r>
            <a:r>
              <a:rPr b="1" lang="en-US" sz="1900" spc="-1" strike="noStrike">
                <a:solidFill>
                  <a:srgbClr val="000000"/>
                </a:solidFill>
                <a:latin typeface="Tinos"/>
                <a:ea typeface="DejaVu Sans"/>
              </a:rPr>
              <a:t>LI</a:t>
            </a:r>
            <a:r>
              <a:rPr b="1" lang="en-US" sz="1900" spc="-1" strike="noStrike">
                <a:solidFill>
                  <a:srgbClr val="a50021"/>
                </a:solidFill>
                <a:latin typeface="Tinos"/>
                <a:ea typeface="DejaVu Sans"/>
              </a:rPr>
              <a:t>ne</a:t>
            </a: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);</a:t>
            </a:r>
            <a:endParaRPr b="0" lang="ru-RU" sz="19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Имя сайта максимально приближено к оригиналу (</a:t>
            </a:r>
            <a:r>
              <a:rPr b="1" lang="en-US" sz="1900" spc="-1" strike="noStrike">
                <a:solidFill>
                  <a:srgbClr val="a50021"/>
                </a:solidFill>
                <a:latin typeface="Tinos"/>
                <a:ea typeface="DejaVu Sans"/>
              </a:rPr>
              <a:t>on</a:t>
            </a:r>
            <a:r>
              <a:rPr b="1" lang="en-US" sz="1900" spc="-1" strike="noStrike">
                <a:solidFill>
                  <a:srgbClr val="000000"/>
                </a:solidFill>
                <a:latin typeface="Tinos"/>
                <a:ea typeface="DejaVu Sans"/>
              </a:rPr>
              <a:t>LL</a:t>
            </a:r>
            <a:r>
              <a:rPr b="1" lang="en-US" sz="1900" spc="-1" strike="noStrike">
                <a:solidFill>
                  <a:srgbClr val="a50021"/>
                </a:solidFill>
                <a:latin typeface="Tinos"/>
                <a:ea typeface="DejaVu Sans"/>
              </a:rPr>
              <a:t>ine</a:t>
            </a: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.</a:t>
            </a:r>
            <a:r>
              <a:rPr b="1" lang="en-US" sz="1900" spc="-1" strike="noStrike">
                <a:solidFill>
                  <a:srgbClr val="a50021"/>
                </a:solidFill>
                <a:latin typeface="Tinos"/>
                <a:ea typeface="DejaVu Sans"/>
              </a:rPr>
              <a:t>sberbank</a:t>
            </a: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.</a:t>
            </a:r>
            <a:r>
              <a:rPr b="1" lang="en-US" sz="1900" spc="-1" strike="noStrike">
                <a:solidFill>
                  <a:srgbClr val="a50021"/>
                </a:solidFill>
                <a:latin typeface="Tinos"/>
                <a:ea typeface="DejaVu Sans"/>
              </a:rPr>
              <a:t>ru</a:t>
            </a: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 вместо </a:t>
            </a:r>
            <a:r>
              <a:rPr b="1" lang="en-US" sz="1900" spc="-1" strike="noStrike">
                <a:solidFill>
                  <a:srgbClr val="a50021"/>
                </a:solidFill>
                <a:latin typeface="Tinos"/>
                <a:ea typeface="DejaVu Sans"/>
              </a:rPr>
              <a:t>on</a:t>
            </a:r>
            <a:r>
              <a:rPr b="1" lang="en-US" sz="1900" spc="-1" strike="noStrike">
                <a:solidFill>
                  <a:srgbClr val="000000"/>
                </a:solidFill>
                <a:latin typeface="Tinos"/>
                <a:ea typeface="DejaVu Sans"/>
              </a:rPr>
              <a:t>L</a:t>
            </a:r>
            <a:r>
              <a:rPr b="1" lang="en-US" sz="1900" spc="-1" strike="noStrike">
                <a:solidFill>
                  <a:srgbClr val="a50021"/>
                </a:solidFill>
                <a:latin typeface="Tinos"/>
                <a:ea typeface="DejaVu Sans"/>
              </a:rPr>
              <a:t>ine</a:t>
            </a: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.</a:t>
            </a:r>
            <a:r>
              <a:rPr b="1" lang="en-US" sz="1900" spc="-1" strike="noStrike">
                <a:solidFill>
                  <a:srgbClr val="a50021"/>
                </a:solidFill>
                <a:latin typeface="Tinos"/>
                <a:ea typeface="DejaVu Sans"/>
              </a:rPr>
              <a:t>sberbank</a:t>
            </a: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.</a:t>
            </a:r>
            <a:r>
              <a:rPr b="1" lang="en-US" sz="1900" spc="-1" strike="noStrike">
                <a:solidFill>
                  <a:srgbClr val="a50021"/>
                </a:solidFill>
                <a:latin typeface="Tinos"/>
                <a:ea typeface="DejaVu Sans"/>
              </a:rPr>
              <a:t>ru</a:t>
            </a: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);</a:t>
            </a:r>
            <a:endParaRPr b="0" lang="ru-RU" sz="19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В некоторых случаях для написания домена используются буквы похожие на латинские из алфавита другого языка;</a:t>
            </a:r>
            <a:endParaRPr b="0" lang="ru-RU" sz="19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Фейковый сайт может располагаться в нестандартной зоне, например </a:t>
            </a:r>
            <a:r>
              <a:rPr b="1" lang="en-US" sz="1900" spc="-1" strike="noStrike">
                <a:solidFill>
                  <a:srgbClr val="000000"/>
                </a:solidFill>
                <a:latin typeface="Tinos"/>
                <a:ea typeface="DejaVu Sans"/>
              </a:rPr>
              <a:t>rzd</a:t>
            </a:r>
            <a:r>
              <a:rPr b="1" lang="ru-RU" sz="1900" spc="-1" strike="noStrike">
                <a:solidFill>
                  <a:srgbClr val="000000"/>
                </a:solidFill>
                <a:latin typeface="Tinos"/>
                <a:ea typeface="DejaVu Sans"/>
              </a:rPr>
              <a:t>.</a:t>
            </a:r>
            <a:r>
              <a:rPr b="1" lang="en-US" sz="1900" spc="-1" strike="noStrike">
                <a:solidFill>
                  <a:srgbClr val="000000"/>
                </a:solidFill>
                <a:latin typeface="Tinos"/>
                <a:ea typeface="DejaVu Sans"/>
              </a:rPr>
              <a:t>INFO</a:t>
            </a: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 или </a:t>
            </a:r>
            <a:r>
              <a:rPr b="1" lang="en-US" sz="1900" spc="-1" strike="noStrike">
                <a:solidFill>
                  <a:srgbClr val="000000"/>
                </a:solidFill>
                <a:latin typeface="Tinos"/>
                <a:ea typeface="DejaVu Sans"/>
              </a:rPr>
              <a:t>rzd</a:t>
            </a:r>
            <a:r>
              <a:rPr b="1" lang="ru-RU" sz="1900" spc="-1" strike="noStrike">
                <a:solidFill>
                  <a:srgbClr val="000000"/>
                </a:solidFill>
                <a:latin typeface="Tinos"/>
                <a:ea typeface="DejaVu Sans"/>
              </a:rPr>
              <a:t>.</a:t>
            </a:r>
            <a:r>
              <a:rPr b="1" lang="en-US" sz="1900" spc="-1" strike="noStrike">
                <a:solidFill>
                  <a:srgbClr val="000000"/>
                </a:solidFill>
                <a:latin typeface="Tinos"/>
                <a:ea typeface="DejaVu Sans"/>
              </a:rPr>
              <a:t>NET</a:t>
            </a:r>
            <a:r>
              <a:rPr b="1" lang="ru-RU" sz="1900" spc="-1" strike="noStrike">
                <a:solidFill>
                  <a:srgbClr val="000000"/>
                </a:solidFill>
                <a:latin typeface="Tinos"/>
                <a:ea typeface="DejaVu Sans"/>
              </a:rPr>
              <a:t>,</a:t>
            </a:r>
            <a:r>
              <a:rPr b="1" lang="ru-RU" sz="1900" spc="-1" strike="noStrike">
                <a:solidFill>
                  <a:srgbClr val="a50021"/>
                </a:solidFill>
                <a:latin typeface="Tinos"/>
                <a:ea typeface="DejaVu Sans"/>
              </a:rPr>
              <a:t> когда оригинал: </a:t>
            </a:r>
            <a:r>
              <a:rPr b="1" lang="en-US" sz="1900" spc="-1" strike="noStrike">
                <a:solidFill>
                  <a:srgbClr val="000000"/>
                </a:solidFill>
                <a:latin typeface="Tinos"/>
                <a:ea typeface="DejaVu Sans"/>
              </a:rPr>
              <a:t>rzd</a:t>
            </a:r>
            <a:r>
              <a:rPr b="1" lang="ru-RU" sz="1900" spc="-1" strike="noStrike">
                <a:solidFill>
                  <a:srgbClr val="000000"/>
                </a:solidFill>
                <a:latin typeface="Tinos"/>
                <a:ea typeface="DejaVu Sans"/>
              </a:rPr>
              <a:t>.</a:t>
            </a:r>
            <a:r>
              <a:rPr b="1" lang="en-US" sz="1900" spc="-1" strike="noStrike">
                <a:solidFill>
                  <a:srgbClr val="000000"/>
                </a:solidFill>
                <a:latin typeface="Tinos"/>
                <a:ea typeface="DejaVu Sans"/>
              </a:rPr>
              <a:t>RU</a:t>
            </a:r>
            <a:r>
              <a:rPr b="1" lang="en-US" sz="1900" spc="-1" strike="noStrike">
                <a:solidFill>
                  <a:srgbClr val="a50021"/>
                </a:solidFill>
                <a:latin typeface="Tinos"/>
                <a:ea typeface="DejaVu Sans"/>
              </a:rPr>
              <a:t> </a:t>
            </a:r>
            <a:endParaRPr b="0" lang="ru-RU" sz="19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1900" spc="-1" strike="noStrike">
              <a:latin typeface="Arial"/>
            </a:endParaRPr>
          </a:p>
        </p:txBody>
      </p:sp>
      <p:pic>
        <p:nvPicPr>
          <p:cNvPr id="85" name="Рисунок 4" descr="http://post.mvd.ru/Session/870976-ovoST0c3EHZ65G63y6n7-kmbduek/MIME/INBOX-MM-1/2718-03-B/Fishingovye-sajty-v-brauzere.jpg"/>
          <p:cNvPicPr/>
          <p:nvPr/>
        </p:nvPicPr>
        <p:blipFill>
          <a:blip r:embed="rId1"/>
          <a:srcRect l="9468" t="0" r="0" b="8427"/>
          <a:stretch/>
        </p:blipFill>
        <p:spPr>
          <a:xfrm>
            <a:off x="5803920" y="1308240"/>
            <a:ext cx="6236640" cy="3430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https://iskra-et.ru/media/rss-54c06ea63436c52bc4c1a6bc5aeafaac/rssimg-e213def2207fa4cacb09ae683aa7b14d.jpeg"/>
          <p:cNvPicPr/>
          <p:nvPr/>
        </p:nvPicPr>
        <p:blipFill>
          <a:blip r:embed="rId1"/>
          <a:stretch/>
        </p:blipFill>
        <p:spPr>
          <a:xfrm>
            <a:off x="0" y="1209600"/>
            <a:ext cx="12189960" cy="5646240"/>
          </a:xfrm>
          <a:prstGeom prst="rect">
            <a:avLst/>
          </a:prstGeom>
          <a:ln>
            <a:noFill/>
          </a:ln>
        </p:spPr>
      </p:pic>
      <p:sp>
        <p:nvSpPr>
          <p:cNvPr id="87" name="CustomShape 1"/>
          <p:cNvSpPr/>
          <p:nvPr/>
        </p:nvSpPr>
        <p:spPr>
          <a:xfrm>
            <a:off x="0" y="-144360"/>
            <a:ext cx="12191400" cy="155844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c00000"/>
                </a:solidFill>
                <a:latin typeface="Tinos"/>
                <a:ea typeface="DejaVu Sans"/>
              </a:rPr>
              <a:t>Взлом личного кабинета Госуслуг</a:t>
            </a:r>
            <a:br/>
            <a:endParaRPr b="0" lang="ru-RU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228600" y="141480"/>
            <a:ext cx="10121760" cy="867960"/>
          </a:xfrm>
          <a:prstGeom prst="rect">
            <a:avLst/>
          </a:prstGeom>
          <a:solidFill>
            <a:srgbClr val="d9d9d9">
              <a:alpha val="6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a50021"/>
                </a:solidFill>
                <a:latin typeface="Times New Roman"/>
                <a:ea typeface="DejaVu Sans"/>
              </a:rPr>
              <a:t>Как мошенники получают доступ к Госуслугам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169560" y="1099080"/>
            <a:ext cx="4653360" cy="512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елефонный звонок от «оператора сотовой связи». -Сообщают что необходимо продлить срок действия сим-карты или обновить паспортные данные.</a:t>
            </a:r>
            <a:endParaRPr b="0" lang="ru-RU" sz="2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Телефонный звонок от «сотрудника портала Госуслуг». -Сообщают о подозрительной активности.</a:t>
            </a:r>
            <a:endParaRPr b="0" lang="ru-RU" sz="2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целях подтверждения личности, а так же под другим предлогом требуют сообщить/продиктовать СМС-код который поступит на телефон с портала Госуслуг.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5068080" y="1099080"/>
            <a:ext cx="7011360" cy="5521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ЭТО ВРЕМЯ мошенники зная абонентский номер жертвы. На сайте Госуслуг открывают вкладку: «Восстановление пароля».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Указывают номер жертвы и ждут когда, им сообщать код из СМС.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Для аккаунтов где установлен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вход на портал по смс-коду,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мошенники просят повторно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сообщить код, якобы первый код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не действителен и не проходит.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 самом деле повторно приходит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КОД для изменения номера телефона.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91" name="Рисунок 7" descr=""/>
          <p:cNvPicPr/>
          <p:nvPr/>
        </p:nvPicPr>
        <p:blipFill>
          <a:blip r:embed="rId1"/>
          <a:srcRect l="5088" t="14610" r="4450" b="61278"/>
          <a:stretch/>
        </p:blipFill>
        <p:spPr>
          <a:xfrm>
            <a:off x="6868800" y="1852560"/>
            <a:ext cx="2855880" cy="1516320"/>
          </a:xfrm>
          <a:prstGeom prst="rect">
            <a:avLst/>
          </a:prstGeom>
          <a:ln>
            <a:noFill/>
          </a:ln>
        </p:spPr>
      </p:pic>
      <p:pic>
        <p:nvPicPr>
          <p:cNvPr id="92" name="Рисунок 8" descr=""/>
          <p:cNvPicPr/>
          <p:nvPr/>
        </p:nvPicPr>
        <p:blipFill>
          <a:blip r:embed="rId2"/>
          <a:srcRect l="10815" t="0" r="14661" b="31483"/>
          <a:stretch/>
        </p:blipFill>
        <p:spPr>
          <a:xfrm>
            <a:off x="9126360" y="4389480"/>
            <a:ext cx="2450520" cy="173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0" y="252360"/>
            <a:ext cx="10437120" cy="802800"/>
          </a:xfrm>
          <a:prstGeom prst="rect">
            <a:avLst/>
          </a:prstGeom>
          <a:gradFill rotWithShape="0">
            <a:gsLst>
              <a:gs pos="0">
                <a:srgbClr val="828282"/>
              </a:gs>
              <a:gs pos="100000">
                <a:srgbClr val="bababa"/>
              </a:gs>
            </a:gsLst>
            <a:lin ang="108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4400" spc="-1" strike="noStrike">
                <a:solidFill>
                  <a:srgbClr val="a50021"/>
                </a:solidFill>
                <a:latin typeface="Tinos"/>
                <a:ea typeface="DejaVu Sans"/>
              </a:rPr>
              <a:t>Способ защиты: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231120" y="1649880"/>
            <a:ext cx="10784880" cy="79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Calibri"/>
              </a:rPr>
              <a:t>1. 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  <a:ea typeface="Calibri"/>
              </a:rPr>
              <a:t>НИКОМУ НЕ СООБЩАЙТЕ 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Calibri"/>
              </a:rPr>
              <a:t>КОД ИЗ СМС-СООБЩЕНИЯ ПОСТУПИВШИЙ С ПОРТАЛА ГОСУСЛУГ.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5" name="CustomShape 3"/>
          <p:cNvSpPr/>
          <p:nvPr/>
        </p:nvSpPr>
        <p:spPr>
          <a:xfrm>
            <a:off x="221400" y="2625120"/>
            <a:ext cx="10784880" cy="261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1000"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2.                                                – В ЛИЧНОМ КАБИНЕТЕ, ЗАЙТИ В  </a:t>
            </a:r>
            <a:r>
              <a:rPr b="1" lang="ru-RU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«ПРОФИЛЬ»;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                                                  – </a:t>
            </a:r>
            <a:r>
              <a:rPr b="1" lang="ru-RU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ВЫБРАТЬ РАЗДЕЛ </a:t>
            </a:r>
            <a:r>
              <a:rPr b="1" lang="ru-RU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«СОГЛАСИЯ И ДОВЕРЕННОСТИ»;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                                                  </a:t>
            </a:r>
            <a:r>
              <a:rPr b="1" lang="ru-RU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- ОТОЗВАТЬ СОГЛАСИЯ НА ОБРАБОТКУ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                                                    </a:t>
            </a:r>
            <a:r>
              <a:rPr b="1" lang="ru-RU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ПЕРСОНАЛЬНЫХ ДАННЫХ У БАНКОВСКИХ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                                                    </a:t>
            </a:r>
            <a:r>
              <a:rPr b="1" lang="ru-RU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ОРГАНИЗАЦИЙ.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6" name="CustomShape 4"/>
          <p:cNvSpPr/>
          <p:nvPr/>
        </p:nvSpPr>
        <p:spPr>
          <a:xfrm>
            <a:off x="231120" y="5400720"/>
            <a:ext cx="10784880" cy="112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3. </a:t>
            </a:r>
            <a:r>
              <a:rPr b="1" lang="ru-RU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НАСТРОИТЬ ВХОД НА ГОСУСЛУГИ </a:t>
            </a:r>
            <a:r>
              <a:rPr b="1" lang="ru-RU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ПО ПАРОЛЮ И КОДУ ИЗ СМС-СООБЩЕНИЯ.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4. РЕГУЛЯРНО, РАЗ В ПОЛГОДА, </a:t>
            </a:r>
            <a:r>
              <a:rPr b="1" lang="ru-RU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МЕНЯТЬ ПАРОЛИ ДОСТУПА</a:t>
            </a:r>
            <a:r>
              <a:rPr b="1" lang="ru-RU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97" name="Рисунок 19" descr=""/>
          <p:cNvPicPr/>
          <p:nvPr/>
        </p:nvPicPr>
        <p:blipFill>
          <a:blip r:embed="rId1"/>
          <a:srcRect l="0" t="0" r="9799" b="0"/>
          <a:stretch/>
        </p:blipFill>
        <p:spPr>
          <a:xfrm>
            <a:off x="480960" y="2665080"/>
            <a:ext cx="3261240" cy="24487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8" name="CustomShape 5"/>
          <p:cNvSpPr/>
          <p:nvPr/>
        </p:nvSpPr>
        <p:spPr>
          <a:xfrm>
            <a:off x="1559160" y="2625120"/>
            <a:ext cx="1287720" cy="353880"/>
          </a:xfrm>
          <a:prstGeom prst="ellipse">
            <a:avLst/>
          </a:prstGeom>
          <a:noFill/>
          <a:ln cap="rnd" w="3816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" name="CustomShape 6"/>
          <p:cNvSpPr/>
          <p:nvPr/>
        </p:nvSpPr>
        <p:spPr>
          <a:xfrm>
            <a:off x="480960" y="3344040"/>
            <a:ext cx="2058120" cy="446400"/>
          </a:xfrm>
          <a:prstGeom prst="ellipse">
            <a:avLst/>
          </a:prstGeom>
          <a:noFill/>
          <a:ln cap="rnd" w="3816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" name="CustomShape 7"/>
          <p:cNvSpPr/>
          <p:nvPr/>
        </p:nvSpPr>
        <p:spPr>
          <a:xfrm>
            <a:off x="2849040" y="2820240"/>
            <a:ext cx="1076400" cy="430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 w="38160">
            <a:solidFill>
              <a:srgbClr val="c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" name="CustomShape 8"/>
          <p:cNvSpPr/>
          <p:nvPr/>
        </p:nvSpPr>
        <p:spPr>
          <a:xfrm>
            <a:off x="2541240" y="3575880"/>
            <a:ext cx="1384200" cy="21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 w="38160">
            <a:solidFill>
              <a:srgbClr val="c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3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10377720" y="0"/>
            <a:ext cx="781920" cy="59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fld id="{9792DF28-3B05-4F36-906F-E10779DAF402}" type="slidenum">
              <a:rPr b="0" lang="ru-RU" sz="2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&lt;номер&gt;</a:t>
            </a:fld>
            <a:endParaRPr b="0" lang="ru-RU" sz="2800" spc="-1" strike="noStrike">
              <a:latin typeface="Arial"/>
            </a:endParaRPr>
          </a:p>
        </p:txBody>
      </p:sp>
      <p:pic>
        <p:nvPicPr>
          <p:cNvPr id="103" name="Объект 6" descr="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>
            <a:noFill/>
          </a:ln>
        </p:spPr>
      </p:pic>
      <p:sp>
        <p:nvSpPr>
          <p:cNvPr id="104" name="CustomShape 2"/>
          <p:cNvSpPr/>
          <p:nvPr/>
        </p:nvSpPr>
        <p:spPr>
          <a:xfrm>
            <a:off x="266040" y="89280"/>
            <a:ext cx="5621760" cy="1234800"/>
          </a:xfrm>
          <a:prstGeom prst="rect">
            <a:avLst/>
          </a:prstGeom>
          <a:solidFill>
            <a:srgbClr val="dddddd">
              <a:alpha val="72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c00000"/>
                </a:solidFill>
                <a:latin typeface="Tinos"/>
                <a:ea typeface="DejaVu Sans"/>
              </a:rPr>
              <a:t>Вирусы и программы удаленного доступа.</a:t>
            </a:r>
            <a:r>
              <a:rPr b="1" lang="ru-RU" sz="3200" spc="-1" strike="noStrike">
                <a:solidFill>
                  <a:srgbClr val="c00000"/>
                </a:solidFill>
                <a:latin typeface="Tinos"/>
                <a:ea typeface="DejaVu Sans"/>
              </a:rPr>
              <a:t>	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266040" y="1256040"/>
            <a:ext cx="6930720" cy="2222640"/>
          </a:xfrm>
          <a:prstGeom prst="rect">
            <a:avLst/>
          </a:prstGeom>
          <a:solidFill>
            <a:srgbClr val="92d050">
              <a:alpha val="72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latin typeface="Tinos"/>
                <a:ea typeface="DejaVu Sans"/>
              </a:rPr>
              <a:t>Злоумышленники обманным путем просят установить программу удаленного доступа, после чего,  получают доступ к содержимому телефона или компьютера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9cd4ff"/>
            </a:gs>
            <a:gs pos="100000">
              <a:srgbClr val="5bb9ff"/>
            </a:gs>
          </a:gsLst>
          <a:path path="circle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482760" y="77400"/>
            <a:ext cx="11466000" cy="254952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Tinos"/>
                <a:ea typeface="DejaVu Sans"/>
              </a:rPr>
              <a:t>   </a:t>
            </a:r>
            <a:r>
              <a:rPr b="1" lang="ru-RU" sz="3600" spc="-1" strike="noStrike">
                <a:solidFill>
                  <a:srgbClr val="c00000"/>
                </a:solidFill>
                <a:latin typeface="Tinos"/>
                <a:ea typeface="DejaVu Sans"/>
              </a:rPr>
              <a:t>В целях безопасности </a:t>
            </a:r>
            <a:br/>
            <a:r>
              <a:rPr b="1" lang="ru-RU" sz="3600" spc="-1" strike="noStrike">
                <a:solidFill>
                  <a:srgbClr val="c00000"/>
                </a:solidFill>
                <a:latin typeface="Tinos"/>
                <a:ea typeface="DejaVu Sans"/>
              </a:rPr>
              <a:t>рекомендуется использовать программы по блокировке спам-звонков» и  «Антивирусы»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138240" y="2882880"/>
            <a:ext cx="5892120" cy="342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nos"/>
                <a:ea typeface="DejaVu Sans"/>
              </a:rPr>
              <a:t>«ПРОГРАММЫ ПО БЛОКИРОВКЕ СПАМ-ЗВОНКОВ»:</a:t>
            </a:r>
            <a:endParaRPr b="0" lang="ru-RU" sz="2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c00000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nos"/>
                <a:ea typeface="DejaVu Sans"/>
              </a:rPr>
              <a:t>Наиболее популярные приложения «</a:t>
            </a:r>
            <a:r>
              <a:rPr b="0" lang="en-US" sz="2000" spc="-1" strike="noStrike">
                <a:solidFill>
                  <a:srgbClr val="000000"/>
                </a:solidFill>
                <a:latin typeface="Tinos"/>
                <a:ea typeface="DejaVu Sans"/>
              </a:rPr>
              <a:t>Who Calls</a:t>
            </a:r>
            <a:r>
              <a:rPr b="0" lang="ru-RU" sz="2000" spc="-1" strike="noStrike">
                <a:solidFill>
                  <a:srgbClr val="000000"/>
                </a:solidFill>
                <a:latin typeface="Tinos"/>
                <a:ea typeface="DejaVu Sans"/>
              </a:rPr>
              <a:t>», «</a:t>
            </a:r>
            <a:r>
              <a:rPr b="0" lang="en-US" sz="2000" spc="-1" strike="noStrike">
                <a:solidFill>
                  <a:srgbClr val="000000"/>
                </a:solidFill>
                <a:latin typeface="Tinos"/>
                <a:ea typeface="DejaVu Sans"/>
              </a:rPr>
              <a:t>Truecaller</a:t>
            </a:r>
            <a:r>
              <a:rPr b="0" lang="ru-RU" sz="2000" spc="-1" strike="noStrike">
                <a:solidFill>
                  <a:srgbClr val="000000"/>
                </a:solidFill>
                <a:latin typeface="Tinos"/>
                <a:ea typeface="DejaVu Sans"/>
              </a:rPr>
              <a:t>»</a:t>
            </a:r>
            <a:r>
              <a:rPr b="0" lang="en-US" sz="2000" spc="-1" strike="noStrike">
                <a:solidFill>
                  <a:srgbClr val="000000"/>
                </a:solidFill>
                <a:latin typeface="Tinos"/>
                <a:ea typeface="DejaVu Sans"/>
              </a:rPr>
              <a:t>,  </a:t>
            </a:r>
            <a:r>
              <a:rPr b="0" lang="ru-RU" sz="2000" spc="-1" strike="noStrike">
                <a:solidFill>
                  <a:srgbClr val="000000"/>
                </a:solidFill>
                <a:latin typeface="Tinos"/>
                <a:ea typeface="DejaVu Sans"/>
              </a:rPr>
              <a:t>«Не звони мне», «</a:t>
            </a:r>
            <a:r>
              <a:rPr b="0" lang="en-US" sz="2000" spc="-1" strike="noStrike">
                <a:solidFill>
                  <a:srgbClr val="000000"/>
                </a:solidFill>
                <a:latin typeface="Tinos"/>
                <a:ea typeface="DejaVu Sans"/>
              </a:rPr>
              <a:t>Call Blocker</a:t>
            </a:r>
            <a:r>
              <a:rPr b="0" lang="ru-RU" sz="2000" spc="-1" strike="noStrike">
                <a:solidFill>
                  <a:srgbClr val="000000"/>
                </a:solidFill>
                <a:latin typeface="Tinos"/>
                <a:ea typeface="DejaVu Sans"/>
              </a:rPr>
              <a:t>», «Яндекс антиспам».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c00000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nos"/>
                <a:ea typeface="DejaVu Sans"/>
              </a:rPr>
              <a:t>Так же у всех операторов сотовой связи имеется услуга «Антиспам»;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08" name="CustomShape 3"/>
          <p:cNvSpPr/>
          <p:nvPr/>
        </p:nvSpPr>
        <p:spPr>
          <a:xfrm>
            <a:off x="684720" y="77400"/>
            <a:ext cx="9402480" cy="13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CustomShape 4"/>
          <p:cNvSpPr/>
          <p:nvPr/>
        </p:nvSpPr>
        <p:spPr>
          <a:xfrm>
            <a:off x="6248520" y="2870280"/>
            <a:ext cx="5763600" cy="342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 Black"/>
                <a:ea typeface="DejaVu Sans"/>
              </a:rPr>
              <a:t>«</a:t>
            </a:r>
            <a:r>
              <a:rPr b="0" lang="ru-RU" sz="2000" spc="-1" strike="noStrike">
                <a:solidFill>
                  <a:srgbClr val="000000"/>
                </a:solidFill>
                <a:latin typeface="Tinos"/>
                <a:ea typeface="DejaVu Sans"/>
              </a:rPr>
              <a:t>Антивирусы»:</a:t>
            </a:r>
            <a:endParaRPr b="0" lang="ru-RU" sz="2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c00000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nos"/>
                <a:ea typeface="DejaVu Sans"/>
              </a:rPr>
              <a:t>Популярные «Касперский», «</a:t>
            </a:r>
            <a:r>
              <a:rPr b="0" lang="en-US" sz="2000" spc="-1" strike="noStrike">
                <a:solidFill>
                  <a:srgbClr val="000000"/>
                </a:solidFill>
                <a:latin typeface="Tinos"/>
                <a:ea typeface="DejaVu Sans"/>
              </a:rPr>
              <a:t>Avast</a:t>
            </a:r>
            <a:r>
              <a:rPr b="0" lang="ru-RU" sz="2000" spc="-1" strike="noStrike">
                <a:solidFill>
                  <a:srgbClr val="000000"/>
                </a:solidFill>
                <a:latin typeface="Tinos"/>
                <a:ea typeface="DejaVu Sans"/>
              </a:rPr>
              <a:t>», «</a:t>
            </a:r>
            <a:r>
              <a:rPr b="0" lang="en-US" sz="2000" spc="-1" strike="noStrike">
                <a:solidFill>
                  <a:srgbClr val="000000"/>
                </a:solidFill>
                <a:latin typeface="Tinos"/>
                <a:ea typeface="DejaVu Sans"/>
              </a:rPr>
              <a:t>ESET</a:t>
            </a:r>
            <a:r>
              <a:rPr b="0" lang="ru-RU" sz="2000" spc="-1" strike="noStrike">
                <a:solidFill>
                  <a:srgbClr val="000000"/>
                </a:solidFill>
                <a:latin typeface="Tinos"/>
                <a:ea typeface="DejaVu Sans"/>
              </a:rPr>
              <a:t>», «</a:t>
            </a:r>
            <a:r>
              <a:rPr b="0" lang="en-US" sz="2000" spc="-1" strike="noStrike">
                <a:solidFill>
                  <a:srgbClr val="000000"/>
                </a:solidFill>
                <a:latin typeface="Tinos"/>
                <a:ea typeface="DejaVu Sans"/>
              </a:rPr>
              <a:t>NORTON</a:t>
            </a:r>
            <a:r>
              <a:rPr b="0" lang="ru-RU" sz="2000" spc="-1" strike="noStrike">
                <a:solidFill>
                  <a:srgbClr val="000000"/>
                </a:solidFill>
                <a:latin typeface="Tinos"/>
                <a:ea typeface="DejaVu Sans"/>
              </a:rPr>
              <a:t>».</a:t>
            </a:r>
            <a:endParaRPr b="0" lang="ru-RU" sz="2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c00000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nos"/>
                <a:ea typeface="DejaVu Sans"/>
              </a:rPr>
              <a:t>У антивирусов  имеется функция защиты от фишинговых сайтов, подозрительных ссылок;</a:t>
            </a:r>
            <a:endParaRPr b="0" lang="ru-RU" sz="2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c00000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nos"/>
                <a:ea typeface="DejaVu Sans"/>
              </a:rPr>
              <a:t>Защита от утечки данных.</a:t>
            </a:r>
            <a:endParaRPr b="0" lang="ru-RU" sz="2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c00000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nos"/>
                <a:ea typeface="DejaVu Sans"/>
              </a:rPr>
              <a:t>Функция «Антивор» для удаленной блокировки, очистки и поиска телефона.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646200" y="452880"/>
            <a:ext cx="9402480" cy="13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1" name="Объект 4" descr=""/>
          <p:cNvPicPr/>
          <p:nvPr/>
        </p:nvPicPr>
        <p:blipFill>
          <a:blip r:embed="rId1"/>
          <a:stretch/>
        </p:blipFill>
        <p:spPr>
          <a:xfrm>
            <a:off x="1440" y="1440"/>
            <a:ext cx="12189960" cy="6855840"/>
          </a:xfrm>
          <a:prstGeom prst="rect">
            <a:avLst/>
          </a:prstGeom>
          <a:ln>
            <a:noFill/>
          </a:ln>
        </p:spPr>
      </p:pic>
      <p:sp>
        <p:nvSpPr>
          <p:cNvPr id="112" name="CustomShape 2"/>
          <p:cNvSpPr/>
          <p:nvPr/>
        </p:nvSpPr>
        <p:spPr>
          <a:xfrm>
            <a:off x="10352520" y="295560"/>
            <a:ext cx="835920" cy="76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fld id="{C6AB14EE-8A25-4149-A39A-D5D323154BC8}" type="slidenum">
              <a:rPr b="0" lang="ru-RU" sz="2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&lt;номер&gt;</a:t>
            </a:fld>
            <a:endParaRPr b="0" lang="ru-RU" sz="2800" spc="-1" strike="noStrike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1078560" y="216000"/>
            <a:ext cx="10512720" cy="4021920"/>
          </a:xfrm>
          <a:prstGeom prst="rect">
            <a:avLst/>
          </a:prstGeom>
          <a:solidFill>
            <a:schemeClr val="accent3">
              <a:lumMod val="20000"/>
              <a:lumOff val="80000"/>
              <a:alpha val="82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800" spc="-1" strike="noStrike" u="sng">
                <a:solidFill>
                  <a:srgbClr val="000000"/>
                </a:solidFill>
                <a:uFillTx/>
                <a:latin typeface="Tinos"/>
                <a:ea typeface="DejaVu Sans"/>
              </a:rPr>
              <a:t>Мошенничества в сети интернет:</a:t>
            </a:r>
            <a:endParaRPr b="0" lang="ru-RU" sz="3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800" spc="-1" strike="noStrike">
                <a:solidFill>
                  <a:srgbClr val="000000"/>
                </a:solidFill>
                <a:latin typeface="Tinos"/>
                <a:ea typeface="DejaVu Sans"/>
              </a:rPr>
              <a:t>-  </a:t>
            </a:r>
            <a:r>
              <a:rPr b="1" lang="ru-RU" sz="3600" spc="-1" strike="noStrike">
                <a:solidFill>
                  <a:srgbClr val="000000"/>
                </a:solidFill>
                <a:latin typeface="Tinos"/>
                <a:ea typeface="DejaVu Sans"/>
              </a:rPr>
              <a:t>Мошенничества в сфере купли и продажи;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000000"/>
                </a:solidFill>
                <a:latin typeface="Tinos"/>
                <a:ea typeface="DejaVu Sans"/>
              </a:rPr>
              <a:t>-  Мошенничества, совершаемые под     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000000"/>
                </a:solidFill>
                <a:latin typeface="Tinos"/>
                <a:ea typeface="DejaVu Sans"/>
              </a:rPr>
              <a:t>    </a:t>
            </a:r>
            <a:r>
              <a:rPr b="1" lang="ru-RU" sz="3600" spc="-1" strike="noStrike">
                <a:solidFill>
                  <a:srgbClr val="000000"/>
                </a:solidFill>
                <a:latin typeface="Tinos"/>
                <a:ea typeface="DejaVu Sans"/>
              </a:rPr>
              <a:t>предлогом оказания услуг; 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000000"/>
                </a:solidFill>
                <a:latin typeface="Tinos"/>
                <a:ea typeface="DejaVu Sans"/>
              </a:rPr>
              <a:t>-  Финансовые пирамиды, фиктивные   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000000"/>
                </a:solidFill>
                <a:latin typeface="Tinos"/>
                <a:ea typeface="DejaVu Sans"/>
              </a:rPr>
              <a:t>    </a:t>
            </a:r>
            <a:r>
              <a:rPr b="1" lang="ru-RU" sz="3600" spc="-1" strike="noStrike">
                <a:solidFill>
                  <a:srgbClr val="000000"/>
                </a:solidFill>
                <a:latin typeface="Tinos"/>
                <a:ea typeface="DejaVu Sans"/>
              </a:rPr>
              <a:t>инвестиции.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70c0">
            <a:alpha val="53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646200" y="452880"/>
            <a:ext cx="11355480" cy="13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ff0000"/>
                </a:solidFill>
                <a:latin typeface="Tinos"/>
                <a:ea typeface="DejaVu Sans"/>
              </a:rPr>
              <a:t>Мошенничества в сфере купли и продажи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115" name="Объект 4" descr=""/>
          <p:cNvPicPr/>
          <p:nvPr/>
        </p:nvPicPr>
        <p:blipFill>
          <a:blip r:embed="rId1"/>
          <a:stretch/>
        </p:blipFill>
        <p:spPr>
          <a:xfrm>
            <a:off x="1080" y="1330200"/>
            <a:ext cx="12189960" cy="552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0" y="359280"/>
            <a:ext cx="12189960" cy="85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4200" spc="-1" strike="noStrike">
                <a:solidFill>
                  <a:srgbClr val="c00000"/>
                </a:solidFill>
                <a:latin typeface="Tinos"/>
                <a:ea typeface="DejaVu Sans"/>
              </a:rPr>
              <a:t>Мошенник покупатель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0" y="1590120"/>
            <a:ext cx="12189960" cy="4193280"/>
          </a:xfrm>
          <a:prstGeom prst="rect">
            <a:avLst/>
          </a:prstGeom>
          <a:noFill/>
          <a:ln>
            <a:solidFill>
              <a:srgbClr val="d9d9d9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73000"/>
          </a:bodyPr>
          <a:p>
            <a:pPr marL="1440" algn="ctr">
              <a:lnSpc>
                <a:spcPct val="100000"/>
              </a:lnSpc>
              <a:spcBef>
                <a:spcPts val="1001"/>
              </a:spcBef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СХЕМА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ОБМАНА:</a:t>
            </a:r>
            <a:endParaRPr b="0" lang="ru-RU" sz="3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r>
              <a:rPr b="1" lang="ru-RU" sz="2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 </a:t>
            </a:r>
            <a:r>
              <a:rPr b="1" lang="ru-RU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Мошенник откликается на объявление.</a:t>
            </a:r>
            <a:endParaRPr b="0" lang="ru-RU" sz="3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2. Предлагает оплату безналичным способом, просит осуществить доставку;</a:t>
            </a:r>
            <a:endParaRPr b="0" lang="ru-RU" sz="3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3.  Под предлогом осуществления безопасной сделки скидывает продавцу ссылку на сайт двойник;</a:t>
            </a:r>
            <a:endParaRPr b="0" lang="ru-RU" sz="3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4. При переходе по ссылке сайт запрашивает данные банковской карты (номер карты, защитный </a:t>
            </a:r>
            <a:r>
              <a:rPr b="1" lang="en-US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CVV-</a:t>
            </a:r>
            <a:r>
              <a:rPr b="1" lang="ru-RU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код карты, код из</a:t>
            </a:r>
            <a:r>
              <a:rPr b="1" lang="en-US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C</a:t>
            </a:r>
            <a:r>
              <a:rPr b="1" lang="ru-RU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</a:t>
            </a:r>
            <a:r>
              <a:rPr b="1" lang="en-US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C</a:t>
            </a:r>
            <a:r>
              <a:rPr b="1" lang="ru-RU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);</a:t>
            </a:r>
            <a:endParaRPr b="0" lang="ru-RU" sz="3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5. Продавец (жертва) вводит требуемые данные карты.</a:t>
            </a:r>
            <a:endParaRPr b="0" lang="ru-RU" sz="3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6. Мошенник КРАДЕТ ДЕНЬГИ. 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9cd4ff"/>
            </a:gs>
            <a:gs pos="100000">
              <a:srgbClr val="5bb9ff"/>
            </a:gs>
          </a:gsLst>
          <a:path path="circle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1080" y="359280"/>
            <a:ext cx="12189960" cy="853200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4200" spc="-1" strike="noStrike">
                <a:solidFill>
                  <a:srgbClr val="c00000"/>
                </a:solidFill>
                <a:latin typeface="Tinos"/>
                <a:ea typeface="DejaVu Sans"/>
              </a:rPr>
              <a:t>Мошенник - продавец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0" y="1590120"/>
            <a:ext cx="12189960" cy="4935600"/>
          </a:xfrm>
          <a:prstGeom prst="rect">
            <a:avLst/>
          </a:prstGeom>
          <a:noFill/>
          <a:ln>
            <a:solidFill>
              <a:srgbClr val="d9d9d9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440" algn="ctr">
              <a:lnSpc>
                <a:spcPct val="100000"/>
              </a:lnSpc>
              <a:spcBef>
                <a:spcPts val="1001"/>
              </a:spcBef>
            </a:pPr>
            <a:r>
              <a:rPr b="1" lang="ru-RU" sz="2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СХЕМА ОБМАНА:</a:t>
            </a:r>
            <a:endParaRPr b="0" lang="ru-RU" sz="26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r>
              <a:rPr b="1" lang="ru-RU" sz="2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 </a:t>
            </a:r>
            <a:r>
              <a:rPr b="1" lang="ru-RU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Продавец-мошенник размещает в сети интернет заманчивое объявление о продаже товара.</a:t>
            </a:r>
            <a:endParaRPr b="0" lang="ru-RU" sz="3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2. Жертва откликается на объявление, оговаривают условия купли-продажи.</a:t>
            </a:r>
            <a:endParaRPr b="0" lang="ru-RU" sz="3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3. Продавец-мошенник просит внести предоплату или оплатить полную стоимость товара;</a:t>
            </a:r>
            <a:endParaRPr b="0" lang="ru-RU" sz="3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4. Жертва совершает оплату/предоплату.</a:t>
            </a:r>
            <a:endParaRPr b="0" lang="ru-RU" sz="30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5. Продавец -мошенник перестает выходить на связь. 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646200" y="452880"/>
            <a:ext cx="9402480" cy="13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CustomShape 2"/>
          <p:cNvSpPr/>
          <p:nvPr/>
        </p:nvSpPr>
        <p:spPr>
          <a:xfrm>
            <a:off x="10352520" y="295560"/>
            <a:ext cx="835920" cy="76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fld id="{C06B6989-5810-4946-B112-91F979A6EE3C}" type="slidenum">
              <a:rPr b="0" lang="ru-RU" sz="2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&lt;номер&gt;</a:t>
            </a:fld>
            <a:endParaRPr b="0" lang="ru-RU" sz="2800" spc="-1" strike="noStrike">
              <a:latin typeface="Arial"/>
            </a:endParaRPr>
          </a:p>
        </p:txBody>
      </p:sp>
      <p:pic>
        <p:nvPicPr>
          <p:cNvPr id="53" name="Объект 4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>
            <a:noFill/>
          </a:ln>
        </p:spPr>
      </p:pic>
      <p:sp>
        <p:nvSpPr>
          <p:cNvPr id="54" name="CustomShape 3"/>
          <p:cNvSpPr/>
          <p:nvPr/>
        </p:nvSpPr>
        <p:spPr>
          <a:xfrm>
            <a:off x="3144960" y="418320"/>
            <a:ext cx="5900040" cy="1918440"/>
          </a:xfrm>
          <a:prstGeom prst="rect">
            <a:avLst/>
          </a:prstGeom>
          <a:solidFill>
            <a:srgbClr val="92d050">
              <a:alpha val="72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nos"/>
                <a:ea typeface="DejaVu Sans"/>
              </a:rPr>
              <a:t>1. Телефонные мошенничества – </a:t>
            </a:r>
            <a:r>
              <a:rPr b="1" lang="ru-RU" sz="2400" spc="-1" strike="noStrike">
                <a:solidFill>
                  <a:srgbClr val="000000"/>
                </a:solidFill>
                <a:latin typeface="Tinos"/>
                <a:ea typeface="DejaVu Sans"/>
              </a:rPr>
              <a:t>мошенничества с использованием средств сотовой связи, совершающиеся путем сообщения гражданам заведомо ложной информации.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5" name="CustomShape 4"/>
          <p:cNvSpPr/>
          <p:nvPr/>
        </p:nvSpPr>
        <p:spPr>
          <a:xfrm>
            <a:off x="448920" y="3664800"/>
            <a:ext cx="5583960" cy="2284200"/>
          </a:xfrm>
          <a:prstGeom prst="rect">
            <a:avLst/>
          </a:prstGeom>
          <a:solidFill>
            <a:srgbClr val="92d050">
              <a:alpha val="72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nos"/>
                <a:ea typeface="DejaVu Sans"/>
              </a:rPr>
              <a:t>2. Кибермошенничества –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nos"/>
                <a:ea typeface="DejaVu Sans"/>
              </a:rPr>
              <a:t>вирусное заражение смартфона для получения доступа к данным, системам онлайн банкинга для последующего похищения денежных средств со счета.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6" name="CustomShape 5"/>
          <p:cNvSpPr/>
          <p:nvPr/>
        </p:nvSpPr>
        <p:spPr>
          <a:xfrm>
            <a:off x="6483960" y="3209760"/>
            <a:ext cx="5451120" cy="3015720"/>
          </a:xfrm>
          <a:prstGeom prst="rect">
            <a:avLst/>
          </a:prstGeom>
          <a:solidFill>
            <a:srgbClr val="92d050">
              <a:alpha val="72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nos"/>
                <a:ea typeface="DejaVu Sans"/>
              </a:rPr>
              <a:t>3. Мошенничества, совершаемые в сети интернет –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nos"/>
                <a:ea typeface="DejaVu Sans"/>
              </a:rPr>
              <a:t>мошенничества при покупках или продажах через сеть Интернет (онлайн магазины, соц.сети), оказание услуг, а также финансовые пирамиды, фиктивные инвестиции.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9cd4ff"/>
            </a:gs>
            <a:gs pos="100000">
              <a:srgbClr val="5bb9ff"/>
            </a:gs>
          </a:gsLst>
          <a:path path="circle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252360" y="139680"/>
            <a:ext cx="10095840" cy="170280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c00000"/>
                </a:solidFill>
                <a:latin typeface="Arial Black"/>
                <a:ea typeface="DejaVu Sans"/>
              </a:rPr>
              <a:t>Проверьте продавца/покупателя</a:t>
            </a:r>
            <a:br/>
            <a:r>
              <a:rPr b="0" lang="ru-RU" sz="3600" spc="-1" strike="noStrike">
                <a:solidFill>
                  <a:srgbClr val="c00000"/>
                </a:solidFill>
                <a:latin typeface="Arial Black"/>
                <a:ea typeface="DejaVu Sans"/>
              </a:rPr>
              <a:t>при помощи различных сервисов.</a:t>
            </a:r>
            <a:br/>
            <a:r>
              <a:rPr b="0" lang="ru-RU" sz="3600" spc="-1" strike="noStrike">
                <a:solidFill>
                  <a:srgbClr val="c00000"/>
                </a:solidFill>
                <a:latin typeface="Arial Black"/>
                <a:ea typeface="DejaVu Sans"/>
              </a:rPr>
              <a:t>Например на сайте «Доверие в сети»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1103400" y="2053080"/>
            <a:ext cx="8944560" cy="419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2" name="Picture 2" descr=""/>
          <p:cNvPicPr/>
          <p:nvPr/>
        </p:nvPicPr>
        <p:blipFill>
          <a:blip r:embed="rId1"/>
          <a:srcRect l="0" t="0" r="0" b="20595"/>
          <a:stretch/>
        </p:blipFill>
        <p:spPr>
          <a:xfrm>
            <a:off x="0" y="1955880"/>
            <a:ext cx="12189960" cy="4252320"/>
          </a:xfrm>
          <a:prstGeom prst="rect">
            <a:avLst/>
          </a:prstGeom>
          <a:ln>
            <a:noFill/>
          </a:ln>
        </p:spPr>
      </p:pic>
      <p:sp>
        <p:nvSpPr>
          <p:cNvPr id="123" name="CustomShape 3"/>
          <p:cNvSpPr/>
          <p:nvPr/>
        </p:nvSpPr>
        <p:spPr>
          <a:xfrm>
            <a:off x="587520" y="5583960"/>
            <a:ext cx="28530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79526680036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2876400" y="0"/>
            <a:ext cx="9402480" cy="86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4200" spc="-1" strike="noStrike">
                <a:solidFill>
                  <a:srgbClr val="c00000"/>
                </a:solidFill>
                <a:latin typeface="Century Gothic"/>
                <a:ea typeface="DejaVu Sans"/>
              </a:rPr>
              <a:t>Мошенник продавец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515520" y="5701320"/>
            <a:ext cx="1115712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78000"/>
          </a:bodyPr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0" lang="ru-RU" sz="2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*Насторожитесь если номерная емкость телефона продавца не соответствует региону его местонахождения 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26" name="Picture 2" descr=""/>
          <p:cNvPicPr/>
          <p:nvPr/>
        </p:nvPicPr>
        <p:blipFill>
          <a:blip r:embed="rId1"/>
          <a:stretch/>
        </p:blipFill>
        <p:spPr>
          <a:xfrm>
            <a:off x="-1440" y="785880"/>
            <a:ext cx="12191400" cy="4884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9cd4ff"/>
            </a:gs>
            <a:gs pos="100000">
              <a:srgbClr val="5bb9ff"/>
            </a:gs>
          </a:gsLst>
          <a:path path="circle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646200" y="394560"/>
            <a:ext cx="9402480" cy="64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2"/>
          <p:cNvSpPr/>
          <p:nvPr/>
        </p:nvSpPr>
        <p:spPr>
          <a:xfrm>
            <a:off x="352800" y="5425920"/>
            <a:ext cx="11454480" cy="115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2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*Не переходите по неизвестным ссылкам, для совершения безопасной сделки сформируйте ссылку самостоятельно.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29" name="Рисунок 4" descr=""/>
          <p:cNvPicPr/>
          <p:nvPr/>
        </p:nvPicPr>
        <p:blipFill>
          <a:blip r:embed="rId1"/>
          <a:stretch/>
        </p:blipFill>
        <p:spPr>
          <a:xfrm>
            <a:off x="-58320" y="-9360"/>
            <a:ext cx="12277080" cy="5225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3000"/>
          </a:blip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0" y="0"/>
            <a:ext cx="12189960" cy="2665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br/>
            <a:r>
              <a:rPr b="0" lang="ru-RU" sz="42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 </a:t>
            </a:r>
            <a:r>
              <a:rPr b="1" lang="ru-RU" sz="42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МОШЕННИЧЕСТВА ПОД ПРЕДЛОГОМ ОКАЗАНИЯ УСЛУГ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6925320" y="2649240"/>
            <a:ext cx="5264640" cy="420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2800" spc="-1" strike="noStrike">
                <a:solidFill>
                  <a:srgbClr val="c00000"/>
                </a:solidFill>
                <a:latin typeface="Century Gothic"/>
                <a:ea typeface="DejaVu Sans"/>
              </a:rPr>
              <a:t>Поиск работы через интернет;</a:t>
            </a:r>
            <a:endParaRPr b="0" lang="ru-RU" sz="28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2800" spc="-1" strike="noStrike">
                <a:solidFill>
                  <a:srgbClr val="c00000"/>
                </a:solidFill>
                <a:latin typeface="Century Gothic"/>
                <a:ea typeface="DejaVu Sans"/>
              </a:rPr>
              <a:t>Поиск услуг по доставке товаров.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32" name="Рисунок 8" descr=""/>
          <p:cNvPicPr/>
          <p:nvPr/>
        </p:nvPicPr>
        <p:blipFill>
          <a:blip r:embed="rId2"/>
          <a:stretch/>
        </p:blipFill>
        <p:spPr>
          <a:xfrm>
            <a:off x="0" y="2667960"/>
            <a:ext cx="6923160" cy="418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67320" y="101160"/>
            <a:ext cx="5185800" cy="6642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ПОСЛЕ РАЗМЕЩЕНИЯ ОБЪЯВЛЕНИЯ О ПОИСКЕ РАБОТЫ: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поступает звонок менеджера;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проводит опрос, оговаривает условия работы.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ДАЛЕЕ МОШЕННИКИ ПРЕДЛАГАЮТ: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пройти платные курсы;</a:t>
            </a:r>
            <a:br/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зарегистрироваться на сайте, с подтверждением личности посредством ввода СМС-кода;</a:t>
            </a:r>
            <a:br/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зарегистрировать банковскую карту для получения заработной платы, подтверждая кодом из СМС.</a:t>
            </a:r>
            <a:br/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 САМОМ ДЕЛЕ СМС-КОД НЕОБХОДИМ ДЛЯ ВХОДА В БАНКОВСКОЕ ПРИЛОЖЕНИЕ, ЛИБО ЛИЧНЫЙ КАБИНЕТ ПОРТАЛА ГОСУСЛУГ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5339520" y="101160"/>
            <a:ext cx="6776640" cy="664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Так же имеются случаи мошенничества под предлогом заработка от продаж на популярных марке </a:t>
            </a:r>
            <a:r>
              <a:rPr b="1" lang="ru-RU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«Вайлдбериз» 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 </a:t>
            </a:r>
            <a:r>
              <a:rPr b="1" lang="ru-RU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«Озон»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,</a:t>
            </a:r>
            <a:r>
              <a:rPr b="1" lang="ru-RU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либо под предлогом накрутки рейтинга положительных отзывов.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Мошенники предлагают: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5339520" y="2830320"/>
            <a:ext cx="6776640" cy="39315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4"/>
          <p:cNvSpPr/>
          <p:nvPr/>
        </p:nvSpPr>
        <p:spPr>
          <a:xfrm flipH="1">
            <a:off x="7428240" y="2357280"/>
            <a:ext cx="966600" cy="45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 w="76320">
            <a:solidFill>
              <a:srgbClr val="ff0000"/>
            </a:solidFill>
            <a:round/>
            <a:tailEnd len="med" type="triangle" w="med"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37" name="CustomShape 5"/>
          <p:cNvSpPr/>
          <p:nvPr/>
        </p:nvSpPr>
        <p:spPr>
          <a:xfrm>
            <a:off x="8887680" y="2348280"/>
            <a:ext cx="935280" cy="479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 w="7632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138" name="Table 6"/>
          <p:cNvGraphicFramePr/>
          <p:nvPr/>
        </p:nvGraphicFramePr>
        <p:xfrm>
          <a:off x="5504400" y="2924280"/>
          <a:ext cx="6532920" cy="716040"/>
        </p:xfrm>
        <a:graphic>
          <a:graphicData uri="http://schemas.openxmlformats.org/drawingml/2006/table">
            <a:tbl>
              <a:tblPr/>
              <a:tblGrid>
                <a:gridCol w="3266640"/>
                <a:gridCol w="3266640"/>
              </a:tblGrid>
              <a:tr h="358200"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Зарабатывать на оценке товара (ставить «лайки»);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ru-RU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«закупать» товар 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для реализации, при этом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денежные средства на «закуп» впоследствии поступают  мошенникам.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-Перейти по ссылке на сайт маркетплейса, при этом вы попадаете на сайт двойник, где при  регистрации требуется внесение персональных данных, в том числе  коды из СМС-сообщений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</a:tr>
              <a:tr h="35820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pic>
        <p:nvPicPr>
          <p:cNvPr id="139" name="Рисунок 19" descr=""/>
          <p:cNvPicPr/>
          <p:nvPr/>
        </p:nvPicPr>
        <p:blipFill>
          <a:blip r:embed="rId1"/>
          <a:stretch/>
        </p:blipFill>
        <p:spPr>
          <a:xfrm>
            <a:off x="5481360" y="1707120"/>
            <a:ext cx="1306800" cy="1215000"/>
          </a:xfrm>
          <a:prstGeom prst="rect">
            <a:avLst/>
          </a:prstGeom>
          <a:ln>
            <a:noFill/>
          </a:ln>
        </p:spPr>
      </p:pic>
      <p:pic>
        <p:nvPicPr>
          <p:cNvPr id="140" name="Рисунок 20" descr=""/>
          <p:cNvPicPr/>
          <p:nvPr/>
        </p:nvPicPr>
        <p:blipFill>
          <a:blip r:embed="rId2"/>
          <a:stretch/>
        </p:blipFill>
        <p:spPr>
          <a:xfrm>
            <a:off x="10755360" y="1590120"/>
            <a:ext cx="1273320" cy="635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9cd4ff"/>
            </a:gs>
            <a:gs pos="100000">
              <a:srgbClr val="5bb9ff"/>
            </a:gs>
          </a:gsLst>
          <a:path path="circle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544680" y="220320"/>
            <a:ext cx="9402480" cy="7934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4200" spc="-1" strike="noStrike">
                <a:solidFill>
                  <a:srgbClr val="c00000"/>
                </a:solidFill>
                <a:latin typeface="Tinos"/>
                <a:ea typeface="DejaVu Sans"/>
              </a:rPr>
              <a:t>Как себя обезопасить: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406800" y="1211040"/>
            <a:ext cx="11420280" cy="5187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2400" spc="-1" strike="noStrike">
                <a:solidFill>
                  <a:srgbClr val="000000"/>
                </a:solidFill>
                <a:latin typeface="Tinos"/>
                <a:ea typeface="DejaVu Sans"/>
              </a:rPr>
              <a:t>Поиск информации о компании в открытых источниках. Если не имеется никаких сведений  — это повод насторожиться. </a:t>
            </a:r>
            <a:endParaRPr b="0" lang="ru-RU" sz="24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2400" spc="-1" strike="noStrike">
                <a:solidFill>
                  <a:srgbClr val="000000"/>
                </a:solidFill>
                <a:latin typeface="Tinos"/>
                <a:ea typeface="DejaVu Sans"/>
              </a:rPr>
              <a:t>Не совершайте платежи/переводы в адрес потенциального работодателя (даже если вам объясняют их необходимость для будущей работы — например, плата за вводное обучение, рабочую форму или рабочие инструменты).</a:t>
            </a:r>
            <a:endParaRPr b="0" lang="ru-RU" sz="24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2400" spc="-1" strike="noStrike">
                <a:solidFill>
                  <a:srgbClr val="000000"/>
                </a:solidFill>
                <a:latin typeface="Tinos"/>
                <a:ea typeface="DejaVu Sans"/>
              </a:rPr>
              <a:t>Не сообщайте/не указывайте коды из поступивших смс-сообщений;</a:t>
            </a:r>
            <a:endParaRPr b="0" lang="ru-RU" sz="24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2400" spc="-1" strike="noStrike">
                <a:solidFill>
                  <a:srgbClr val="000000"/>
                </a:solidFill>
                <a:latin typeface="Tinos"/>
                <a:ea typeface="DejaVu Sans"/>
              </a:rPr>
              <a:t>Не выполняйте действия в «Банковских приложениях» по чьей либо просьбе/указанию (Например для открытия «Рабочего счета» и др.)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646200" y="452880"/>
            <a:ext cx="9402480" cy="13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4" name="Объект 3" descr=""/>
          <p:cNvPicPr/>
          <p:nvPr/>
        </p:nvPicPr>
        <p:blipFill>
          <a:blip r:embed="rId1"/>
          <a:stretch/>
        </p:blipFill>
        <p:spPr>
          <a:xfrm>
            <a:off x="-26280" y="0"/>
            <a:ext cx="12216240" cy="6855840"/>
          </a:xfrm>
          <a:prstGeom prst="rect">
            <a:avLst/>
          </a:prstGeom>
          <a:ln>
            <a:noFill/>
          </a:ln>
        </p:spPr>
      </p:pic>
      <p:pic>
        <p:nvPicPr>
          <p:cNvPr id="145" name="Picture 3" descr=""/>
          <p:cNvPicPr/>
          <p:nvPr/>
        </p:nvPicPr>
        <p:blipFill>
          <a:blip r:embed="rId2"/>
          <a:stretch/>
        </p:blipFill>
        <p:spPr>
          <a:xfrm>
            <a:off x="8945280" y="357480"/>
            <a:ext cx="3007800" cy="2721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646200" y="452880"/>
            <a:ext cx="9402480" cy="13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7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>
            <a:noFill/>
          </a:ln>
        </p:spPr>
      </p:pic>
      <p:sp>
        <p:nvSpPr>
          <p:cNvPr id="148" name="CustomShape 2"/>
          <p:cNvSpPr/>
          <p:nvPr/>
        </p:nvSpPr>
        <p:spPr>
          <a:xfrm>
            <a:off x="10352520" y="295560"/>
            <a:ext cx="835920" cy="76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fld id="{1DD924F5-02D0-4C62-B589-5D1473248EB8}" type="slidenum">
              <a:rPr b="0" lang="ru-RU" sz="2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&lt;номер&gt;</a:t>
            </a:fld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9cd4ff"/>
            </a:gs>
            <a:gs pos="100000">
              <a:srgbClr val="5bb9ff"/>
            </a:gs>
          </a:gsLst>
          <a:path path="circle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0" y="452880"/>
            <a:ext cx="12189960" cy="709920"/>
          </a:xfrm>
          <a:prstGeom prst="rect">
            <a:avLst/>
          </a:prstGeom>
          <a:solidFill>
            <a:srgbClr val="bfbfbf"/>
          </a:solidFill>
          <a:ln>
            <a:solidFill>
              <a:srgbClr val="f2f2f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4200" spc="-1" strike="noStrike">
                <a:solidFill>
                  <a:srgbClr val="c00000"/>
                </a:solidFill>
                <a:latin typeface="Tinos"/>
                <a:ea typeface="DejaVu Sans"/>
              </a:rPr>
              <a:t>Как себя обезопасить: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0" y="1494720"/>
            <a:ext cx="12189960" cy="50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Проверять брокерскую компанию на сайте Банка России на  </a:t>
            </a:r>
            <a:endParaRPr b="0" lang="ru-RU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наличие лицензии;</a:t>
            </a:r>
            <a:endParaRPr b="0" lang="ru-RU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Не доверять рекламе о биржах в социальных сетях;</a:t>
            </a:r>
            <a:endParaRPr b="0" lang="ru-RU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Внимательно читать пункты договора (если он составляется);</a:t>
            </a:r>
            <a:endParaRPr b="0" lang="ru-RU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00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Не верить заманчивым и убедительным обещаниям о высокой доходности и отсутствии риска;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0" y="453600"/>
            <a:ext cx="12189960" cy="709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2f2f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c00000"/>
                </a:solidFill>
                <a:latin typeface="Tinos"/>
                <a:ea typeface="DejaVu Sans"/>
              </a:rPr>
              <a:t>Внимание! Как не стать жертвой мошенничества</a:t>
            </a:r>
            <a:br/>
            <a:br/>
            <a:endParaRPr b="0" lang="ru-RU" sz="2600" spc="-1" strike="noStrike">
              <a:latin typeface="Arial"/>
            </a:endParaRPr>
          </a:p>
        </p:txBody>
      </p:sp>
      <p:sp>
        <p:nvSpPr>
          <p:cNvPr id="152" name="CustomShape 2"/>
          <p:cNvSpPr/>
          <p:nvPr/>
        </p:nvSpPr>
        <p:spPr>
          <a:xfrm>
            <a:off x="0" y="1224000"/>
            <a:ext cx="12189960" cy="554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114480" algn="just">
              <a:lnSpc>
                <a:spcPct val="107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-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	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Не отвечайте на подозрительные звонки, не перезванивайте на  незнакомые номера;</a:t>
            </a:r>
            <a:endParaRPr b="0" lang="ru-RU" sz="1800" spc="-1" strike="noStrike">
              <a:latin typeface="Arial"/>
            </a:endParaRPr>
          </a:p>
          <a:p>
            <a:pPr marL="114480" algn="just">
              <a:lnSpc>
                <a:spcPct val="107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-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	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Прервите разговор если он касается финансовых вопросов;</a:t>
            </a:r>
            <a:endParaRPr b="0" lang="ru-RU" sz="1800" spc="-1" strike="noStrike">
              <a:latin typeface="Arial"/>
            </a:endParaRPr>
          </a:p>
          <a:p>
            <a:pPr marL="114480" algn="just">
              <a:lnSpc>
                <a:spcPct val="107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-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	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Проверьте информацию в Интернете или обратитесь за помощью к близким родственникам, самостоятельно 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	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позвоните в банк или организацию;</a:t>
            </a:r>
            <a:endParaRPr b="0" lang="ru-RU" sz="1800" spc="-1" strike="noStrike">
              <a:latin typeface="Arial"/>
            </a:endParaRPr>
          </a:p>
          <a:p>
            <a:pPr marL="114480" algn="just">
              <a:lnSpc>
                <a:spcPct val="107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-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	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Не сообщайте сведения о банковских картах, </a:t>
            </a:r>
            <a:r>
              <a:rPr b="1" i="1" lang="en-US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CVV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/</a:t>
            </a:r>
            <a:r>
              <a:rPr b="1" i="1" lang="en-US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CVC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-коды, не производите манипуляции при помощи 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	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банкомата;</a:t>
            </a:r>
            <a:endParaRPr b="0" lang="ru-RU" sz="1800" spc="-1" strike="noStrike">
              <a:latin typeface="Arial"/>
            </a:endParaRPr>
          </a:p>
          <a:p>
            <a:pPr marL="114480" algn="just">
              <a:lnSpc>
                <a:spcPct val="107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-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	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Не кому не перечисляйте, не отдавайте деньги,  ценности и документы;</a:t>
            </a:r>
            <a:endParaRPr b="0" lang="ru-RU" sz="1800" spc="-1" strike="noStrike">
              <a:latin typeface="Arial"/>
            </a:endParaRPr>
          </a:p>
          <a:p>
            <a:pPr marL="114480" algn="just">
              <a:lnSpc>
                <a:spcPct val="107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-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	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Не переходите по ссылкам, не устанавливайте приложения поступившие по ссылке в СМС или ММС сообщениях, мессенджерах;</a:t>
            </a:r>
            <a:endParaRPr b="0" lang="ru-RU" sz="1800" spc="-1" strike="noStrike">
              <a:latin typeface="Arial"/>
            </a:endParaRPr>
          </a:p>
          <a:p>
            <a:pPr marL="114480" algn="just">
              <a:lnSpc>
                <a:spcPct val="107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1800" spc="-1" strike="noStrike">
                <a:solidFill>
                  <a:srgbClr val="000000"/>
                </a:solidFill>
                <a:latin typeface="Calibri"/>
                <a:ea typeface="Calibri"/>
              </a:rPr>
              <a:t>  </a:t>
            </a:r>
            <a:r>
              <a:rPr b="1" i="1" lang="ru-RU" sz="1800" spc="-1" strike="noStrike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b="1" i="1" lang="ru-RU" sz="18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В случаи утери или кражи телефона с подключенной услугой «Мобильный банк» необходимо обратиться в 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	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контактный центр Банка для блокировки услуги;</a:t>
            </a:r>
            <a:endParaRPr b="0" lang="ru-RU" sz="1800" spc="-1" strike="noStrike">
              <a:latin typeface="Arial"/>
            </a:endParaRPr>
          </a:p>
          <a:p>
            <a:pPr marL="114480" algn="just">
              <a:lnSpc>
                <a:spcPct val="107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  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-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	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Проверяйте правильно ли ВЫ написали доменное имя сайта. Зайдите в раздел сайта, где размещены контактные данные сайта. Проверьте  дату регистрации сайта. Если указана лишь электронная почта и телефон, воздержитесь от покупки.      </a:t>
            </a:r>
            <a:endParaRPr b="0" lang="ru-RU" sz="1800" spc="-1" strike="noStrike">
              <a:latin typeface="Arial"/>
            </a:endParaRPr>
          </a:p>
          <a:p>
            <a:pPr marL="114480" algn="just">
              <a:lnSpc>
                <a:spcPct val="107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-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0" y="0"/>
            <a:ext cx="12189960" cy="17067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br/>
            <a:r>
              <a:rPr b="1" lang="ru-RU" sz="4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Телефонное мошенничество</a:t>
            </a:r>
            <a:r>
              <a:rPr b="0" lang="ru-RU" sz="4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58" name="CustomShape 2"/>
          <p:cNvSpPr/>
          <p:nvPr/>
        </p:nvSpPr>
        <p:spPr>
          <a:xfrm>
            <a:off x="0" y="4723920"/>
            <a:ext cx="12189960" cy="2131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br/>
            <a:r>
              <a:rPr b="1" lang="ru-RU" sz="4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Обман в ходе телефонного разговора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59" name="Рисунок 5" descr=""/>
          <p:cNvPicPr/>
          <p:nvPr/>
        </p:nvPicPr>
        <p:blipFill>
          <a:blip r:embed="rId1"/>
          <a:stretch/>
        </p:blipFill>
        <p:spPr>
          <a:xfrm>
            <a:off x="0" y="1640520"/>
            <a:ext cx="12189960" cy="3081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9cd4ff"/>
            </a:gs>
            <a:gs pos="100000">
              <a:srgbClr val="5bb9ff"/>
            </a:gs>
          </a:gsLst>
          <a:path path="circle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930600" y="2412360"/>
            <a:ext cx="10513440" cy="230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43000"/>
          </a:bodyPr>
          <a:p>
            <a:pPr algn="ctr">
              <a:lnSpc>
                <a:spcPct val="100000"/>
              </a:lnSpc>
            </a:pPr>
            <a:br/>
            <a:r>
              <a:rPr b="1" lang="ru-RU" sz="4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«Основные способы мошенничеств, совершенных с применением информационно-коммуникационных технологий»</a:t>
            </a:r>
            <a:br/>
            <a:br/>
            <a:endParaRPr b="0" lang="ru-RU" sz="4200" spc="-1" strike="noStrike">
              <a:latin typeface="Arial"/>
            </a:endParaRPr>
          </a:p>
        </p:txBody>
      </p:sp>
      <p:pic>
        <p:nvPicPr>
          <p:cNvPr id="154" name="Объект 5" descr=""/>
          <p:cNvPicPr/>
          <p:nvPr/>
        </p:nvPicPr>
        <p:blipFill>
          <a:blip r:embed="rId1"/>
          <a:stretch/>
        </p:blipFill>
        <p:spPr>
          <a:xfrm>
            <a:off x="4244760" y="114480"/>
            <a:ext cx="3884760" cy="1807200"/>
          </a:xfrm>
          <a:prstGeom prst="rect">
            <a:avLst/>
          </a:prstGeom>
          <a:ln>
            <a:noFill/>
          </a:ln>
        </p:spPr>
      </p:pic>
      <p:sp>
        <p:nvSpPr>
          <p:cNvPr id="155" name="CustomShape 2"/>
          <p:cNvSpPr/>
          <p:nvPr/>
        </p:nvSpPr>
        <p:spPr>
          <a:xfrm>
            <a:off x="6706800" y="5885280"/>
            <a:ext cx="6093720" cy="94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МВД по Республике Бурятия</a:t>
            </a:r>
            <a:br/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0000"/>
          </a:blip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646200" y="452880"/>
            <a:ext cx="9402480" cy="13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br/>
            <a:endParaRPr b="0" lang="ru-RU" sz="1800" spc="-1" strike="noStrike">
              <a:latin typeface="Arial"/>
            </a:endParaRPr>
          </a:p>
        </p:txBody>
      </p:sp>
      <p:sp>
        <p:nvSpPr>
          <p:cNvPr id="61" name="CustomShape 2"/>
          <p:cNvSpPr/>
          <p:nvPr/>
        </p:nvSpPr>
        <p:spPr>
          <a:xfrm>
            <a:off x="10228320" y="145080"/>
            <a:ext cx="733680" cy="45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fld id="{B471A9CD-64D3-4E6C-8694-300B3186D17C}" type="slidenum">
              <a:rPr b="0" lang="ru-RU" sz="2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&lt;номер&gt;</a:t>
            </a:fld>
            <a:endParaRPr b="0" lang="ru-RU" sz="2800" spc="-1" strike="noStrike">
              <a:latin typeface="Arial"/>
            </a:endParaRPr>
          </a:p>
        </p:txBody>
      </p:sp>
      <p:pic>
        <p:nvPicPr>
          <p:cNvPr id="62" name="Объект 12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12189960" cy="7166520"/>
          </a:xfrm>
          <a:prstGeom prst="rect">
            <a:avLst/>
          </a:prstGeom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</p:pic>
      <p:sp>
        <p:nvSpPr>
          <p:cNvPr id="63" name="CustomShape 3"/>
          <p:cNvSpPr/>
          <p:nvPr/>
        </p:nvSpPr>
        <p:spPr>
          <a:xfrm>
            <a:off x="237600" y="-1306440"/>
            <a:ext cx="70992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-</a:t>
            </a:r>
            <a:r>
              <a:rPr b="0" lang="ru-RU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	</a:t>
            </a:r>
            <a:r>
              <a:rPr b="1" lang="ru-RU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ЗВОНОК под предлогом СОТРУДНИКА ПОЛИЦИИ!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4" name="CustomShape 4"/>
          <p:cNvSpPr/>
          <p:nvPr/>
        </p:nvSpPr>
        <p:spPr>
          <a:xfrm>
            <a:off x="303840" y="954360"/>
            <a:ext cx="7443720" cy="411300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nos"/>
                <a:ea typeface="DejaVu Sans"/>
              </a:rPr>
              <a:t>ЗВОНОК под предлогом СОТРУДНИКА ПОЛИЦИИ!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nos"/>
                <a:ea typeface="DejaVu Sans"/>
              </a:rPr>
              <a:t>ЗВОНОК под предлогом СОТРУДНИКА БЕЗОПАСНОСТИ БАНКА!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nos"/>
                <a:ea typeface="DejaVu Sans"/>
              </a:rPr>
              <a:t>ЗВОНОК под предлогом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Tinos"/>
                <a:ea typeface="DejaVu Sans"/>
              </a:rPr>
              <a:t>«РОДСТВЕННИК ПОПАЛ В ДТП»!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646200" y="452880"/>
            <a:ext cx="9402480" cy="13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CustomShape 2"/>
          <p:cNvSpPr/>
          <p:nvPr/>
        </p:nvSpPr>
        <p:spPr>
          <a:xfrm>
            <a:off x="1103400" y="2053080"/>
            <a:ext cx="8944560" cy="419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CustomShape 3"/>
          <p:cNvSpPr/>
          <p:nvPr/>
        </p:nvSpPr>
        <p:spPr>
          <a:xfrm>
            <a:off x="10352520" y="295560"/>
            <a:ext cx="835920" cy="76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fld id="{AEC3F710-45F9-4458-8C9F-FEE4C2F9A141}" type="slidenum">
              <a:rPr b="0" lang="ru-RU" sz="2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&lt;номер&gt;</a:t>
            </a:fld>
            <a:endParaRPr b="0" lang="ru-RU" sz="2800" spc="-1" strike="noStrike">
              <a:latin typeface="Arial"/>
            </a:endParaRPr>
          </a:p>
        </p:txBody>
      </p:sp>
      <p:pic>
        <p:nvPicPr>
          <p:cNvPr id="68" name="Рисунок 4" descr=""/>
          <p:cNvPicPr/>
          <p:nvPr/>
        </p:nvPicPr>
        <p:blipFill>
          <a:blip r:embed="rId1"/>
          <a:stretch/>
        </p:blipFill>
        <p:spPr>
          <a:xfrm>
            <a:off x="0" y="-72000"/>
            <a:ext cx="12189960" cy="7155360"/>
          </a:xfrm>
          <a:prstGeom prst="rect">
            <a:avLst/>
          </a:prstGeom>
          <a:ln>
            <a:noFill/>
          </a:ln>
        </p:spPr>
      </p:pic>
      <p:sp>
        <p:nvSpPr>
          <p:cNvPr id="69" name="CustomShape 4"/>
          <p:cNvSpPr/>
          <p:nvPr/>
        </p:nvSpPr>
        <p:spPr>
          <a:xfrm>
            <a:off x="0" y="103680"/>
            <a:ext cx="12189960" cy="11498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stomShape 1"/>
          <p:cNvSpPr/>
          <p:nvPr/>
        </p:nvSpPr>
        <p:spPr>
          <a:xfrm>
            <a:off x="646200" y="452880"/>
            <a:ext cx="9402480" cy="13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" name="CustomShape 2"/>
          <p:cNvSpPr/>
          <p:nvPr/>
        </p:nvSpPr>
        <p:spPr>
          <a:xfrm>
            <a:off x="1103400" y="2053080"/>
            <a:ext cx="8944560" cy="419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" name="CustomShape 3"/>
          <p:cNvSpPr/>
          <p:nvPr/>
        </p:nvSpPr>
        <p:spPr>
          <a:xfrm>
            <a:off x="10352520" y="295560"/>
            <a:ext cx="835920" cy="76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fld id="{AB719977-A5B0-4AEA-9D66-339F802C1B5C}" type="slidenum">
              <a:rPr b="0" lang="ru-RU" sz="2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&lt;номер&gt;</a:t>
            </a:fld>
            <a:endParaRPr b="0" lang="ru-RU" sz="2800" spc="-1" strike="noStrike">
              <a:latin typeface="Arial"/>
            </a:endParaRPr>
          </a:p>
        </p:txBody>
      </p:sp>
      <p:pic>
        <p:nvPicPr>
          <p:cNvPr id="73" name="Рисунок 4" descr=""/>
          <p:cNvPicPr/>
          <p:nvPr/>
        </p:nvPicPr>
        <p:blipFill>
          <a:blip r:embed="rId1"/>
          <a:stretch/>
        </p:blipFill>
        <p:spPr>
          <a:xfrm>
            <a:off x="-72000" y="0"/>
            <a:ext cx="12191040" cy="6856560"/>
          </a:xfrm>
          <a:prstGeom prst="rect">
            <a:avLst/>
          </a:prstGeom>
          <a:ln>
            <a:noFill/>
          </a:ln>
        </p:spPr>
      </p:pic>
      <p:sp>
        <p:nvSpPr>
          <p:cNvPr id="74" name="CustomShape 4"/>
          <p:cNvSpPr/>
          <p:nvPr/>
        </p:nvSpPr>
        <p:spPr>
          <a:xfrm>
            <a:off x="0" y="-360"/>
            <a:ext cx="12189960" cy="1149840"/>
          </a:xfrm>
          <a:prstGeom prst="rect">
            <a:avLst/>
          </a:prstGeom>
          <a:solidFill>
            <a:srgbClr val="bcb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ustomShape 1"/>
          <p:cNvSpPr/>
          <p:nvPr/>
        </p:nvSpPr>
        <p:spPr>
          <a:xfrm>
            <a:off x="646200" y="452880"/>
            <a:ext cx="9402480" cy="139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CustomShape 2"/>
          <p:cNvSpPr/>
          <p:nvPr/>
        </p:nvSpPr>
        <p:spPr>
          <a:xfrm>
            <a:off x="1103400" y="2053080"/>
            <a:ext cx="8944560" cy="419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7" name="Picture 2" descr=""/>
          <p:cNvPicPr/>
          <p:nvPr/>
        </p:nvPicPr>
        <p:blipFill>
          <a:blip r:embed="rId1"/>
          <a:stretch/>
        </p:blipFill>
        <p:spPr>
          <a:xfrm>
            <a:off x="-1440" y="72000"/>
            <a:ext cx="12191400" cy="6867000"/>
          </a:xfrm>
          <a:prstGeom prst="rect">
            <a:avLst/>
          </a:prstGeom>
          <a:ln>
            <a:noFill/>
          </a:ln>
        </p:spPr>
      </p:pic>
      <p:sp>
        <p:nvSpPr>
          <p:cNvPr id="78" name="CustomShape 3"/>
          <p:cNvSpPr/>
          <p:nvPr/>
        </p:nvSpPr>
        <p:spPr>
          <a:xfrm>
            <a:off x="0" y="166320"/>
            <a:ext cx="12189960" cy="879120"/>
          </a:xfrm>
          <a:prstGeom prst="rect">
            <a:avLst/>
          </a:prstGeom>
          <a:solidFill>
            <a:srgbClr val="00b0f0"/>
          </a:solidFill>
          <a:ln cap="rnd">
            <a:solidFill>
              <a:srgbClr val="1e2e6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Объект 4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4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154080"/>
            <a:ext cx="12189960" cy="6701760"/>
          </a:xfrm>
          <a:prstGeom prst="rect">
            <a:avLst/>
          </a:prstGeom>
          <a:ln>
            <a:noFill/>
          </a:ln>
        </p:spPr>
      </p:pic>
      <p:sp>
        <p:nvSpPr>
          <p:cNvPr id="80" name="CustomShape 1"/>
          <p:cNvSpPr/>
          <p:nvPr/>
        </p:nvSpPr>
        <p:spPr>
          <a:xfrm>
            <a:off x="388080" y="360000"/>
            <a:ext cx="9402480" cy="3683520"/>
          </a:xfrm>
          <a:prstGeom prst="rect">
            <a:avLst/>
          </a:prstGeom>
          <a:solidFill>
            <a:schemeClr val="bg2">
              <a:lumMod val="10000"/>
              <a:alpha val="72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3400" spc="-1" strike="noStrike">
                <a:solidFill>
                  <a:srgbClr val="ffffff"/>
                </a:solidFill>
                <a:latin typeface="Tinos"/>
                <a:ea typeface="DejaVu Sans"/>
              </a:rPr>
              <a:t>Кибермошенничества</a:t>
            </a:r>
            <a:br/>
            <a:br/>
            <a:r>
              <a:rPr b="1" lang="ru-RU" sz="3400" spc="-1" strike="noStrike">
                <a:solidFill>
                  <a:srgbClr val="ffffff"/>
                </a:solidFill>
                <a:latin typeface="Tinos"/>
                <a:ea typeface="DejaVu Sans"/>
              </a:rPr>
              <a:t>- Фишинг; </a:t>
            </a:r>
            <a:br/>
            <a:r>
              <a:rPr b="1" lang="ru-RU" sz="3400" spc="-1" strike="noStrike">
                <a:solidFill>
                  <a:srgbClr val="ffffff"/>
                </a:solidFill>
                <a:latin typeface="Tinos"/>
                <a:ea typeface="DejaVu Sans"/>
              </a:rPr>
              <a:t>- Взлом Госуслуг;</a:t>
            </a:r>
            <a:br/>
            <a:r>
              <a:rPr b="1" lang="ru-RU" sz="3400" spc="-1" strike="noStrike">
                <a:solidFill>
                  <a:srgbClr val="ffffff"/>
                </a:solidFill>
                <a:latin typeface="Tinos"/>
                <a:ea typeface="DejaVu Sans"/>
              </a:rPr>
              <a:t>- Вирусы и программы удаленного доступа.</a:t>
            </a:r>
            <a:br/>
            <a:endParaRPr b="0" lang="ru-RU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1440" y="-154080"/>
            <a:ext cx="12189960" cy="14454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br/>
            <a:r>
              <a:rPr b="0" lang="ru-RU" sz="3200" spc="-1" strike="noStrike">
                <a:solidFill>
                  <a:srgbClr val="c00000"/>
                </a:solidFill>
                <a:latin typeface="Arial Black"/>
                <a:ea typeface="DejaVu Sans"/>
              </a:rPr>
              <a:t>ФИШИНГ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1440" y="1292040"/>
            <a:ext cx="12189960" cy="55652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rgbClr val="000000"/>
                </a:solidFill>
                <a:latin typeface="Tinos"/>
                <a:ea typeface="DejaVu Sans"/>
              </a:rPr>
              <a:t>Мошенники создают сайты двойники с целью:</a:t>
            </a:r>
            <a:endParaRPr b="0" lang="ru-RU" sz="4000" spc="-1" strike="noStrike">
              <a:latin typeface="Arial"/>
            </a:endParaRPr>
          </a:p>
          <a:p>
            <a:pPr marL="571680" indent="-569520">
              <a:lnSpc>
                <a:spcPct val="100000"/>
              </a:lnSpc>
              <a:buClr>
                <a:srgbClr val="c00000"/>
              </a:buClr>
              <a:buFont typeface="Wingdings" charset="2"/>
              <a:buChar char=""/>
            </a:pPr>
            <a:r>
              <a:rPr b="0" lang="ru-RU" sz="4000" spc="-1" strike="noStrike">
                <a:solidFill>
                  <a:srgbClr val="000000"/>
                </a:solidFill>
                <a:latin typeface="Tinos"/>
                <a:ea typeface="DejaVu Sans"/>
              </a:rPr>
              <a:t>Списания денег путем выманивания у жертв банковских сведений для совершения ПЛАТЕЖЕЙ/ПЕРЕВОДОВ;</a:t>
            </a:r>
            <a:endParaRPr b="0" lang="ru-RU" sz="4000" spc="-1" strike="noStrike">
              <a:latin typeface="Arial"/>
            </a:endParaRPr>
          </a:p>
          <a:p>
            <a:pPr marL="571680" indent="-569520">
              <a:lnSpc>
                <a:spcPct val="100000"/>
              </a:lnSpc>
              <a:buClr>
                <a:srgbClr val="c00000"/>
              </a:buClr>
              <a:buFont typeface="Wingdings" charset="2"/>
              <a:buChar char=""/>
            </a:pPr>
            <a:r>
              <a:rPr b="0" lang="ru-RU" sz="4000" spc="-1" strike="noStrike">
                <a:solidFill>
                  <a:srgbClr val="000000"/>
                </a:solidFill>
                <a:latin typeface="Tinos"/>
                <a:ea typeface="DejaVu Sans"/>
              </a:rPr>
              <a:t>Взлома аккаунтов социальных сетей, портала Госуслуг и др.;</a:t>
            </a:r>
            <a:endParaRPr b="0" lang="ru-RU" sz="4000" spc="-1" strike="noStrike">
              <a:latin typeface="Arial"/>
            </a:endParaRPr>
          </a:p>
          <a:p>
            <a:pPr marL="571680" indent="-569520">
              <a:lnSpc>
                <a:spcPct val="100000"/>
              </a:lnSpc>
              <a:buClr>
                <a:srgbClr val="c00000"/>
              </a:buClr>
              <a:buFont typeface="Wingdings" charset="2"/>
              <a:buChar char=""/>
            </a:pPr>
            <a:r>
              <a:rPr b="0" lang="ru-RU" sz="4000" spc="-1" strike="noStrike">
                <a:solidFill>
                  <a:srgbClr val="000000"/>
                </a:solidFill>
                <a:latin typeface="Tinos"/>
                <a:ea typeface="DejaVu Sans"/>
              </a:rPr>
              <a:t>Заражения устройств жертвы «Вирусом».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Тема1222</Template>
  <TotalTime>5272</TotalTime>
  <Application>LibreOffice/6.4.7.2$Linux_X86_64 LibreOffice_project/40$Build-2</Application>
  <Words>1401</Words>
  <Paragraphs>151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2023-11-29T05:19:42Z</dcterms:created>
  <dc:creator>ekhaltanov</dc:creator>
  <dc:description/>
  <dc:language>ru-RU</dc:language>
  <cp:lastModifiedBy>Сергей Павлов</cp:lastModifiedBy>
  <cp:lastPrinted>2023-12-25T01:44:44Z</cp:lastPrinted>
  <dcterms:modified xsi:type="dcterms:W3CDTF">2024-03-25T05:24:26Z</dcterms:modified>
  <cp:revision>211</cp:revision>
  <dc:subject/>
  <dc:title>Управление МВД России по г. Улан-Удэ  «Профилактика мошенничеств и краж с банковских с»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30</vt:i4>
  </property>
</Properties>
</file>